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367" r:id="rId3"/>
    <p:sldId id="397" r:id="rId4"/>
    <p:sldId id="399" r:id="rId5"/>
    <p:sldId id="319" r:id="rId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6F9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2085F712-06CE-4E70-B7C7-F3024C84B984}">
  <a:tblStyle styleId="{2085F712-06CE-4E70-B7C7-F3024C84B984}"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060" autoAdjust="0"/>
  </p:normalViewPr>
  <p:slideViewPr>
    <p:cSldViewPr>
      <p:cViewPr>
        <p:scale>
          <a:sx n="60" d="100"/>
          <a:sy n="60" d="100"/>
        </p:scale>
        <p:origin x="-165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891402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highlandliteracy.com/words-up-early-level-1-key-messages-trainin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ighlandliteracy.com/words-up-early-level-1-key-messages-trainin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In preparation</a:t>
            </a:r>
            <a:r>
              <a:rPr lang="en-GB" sz="1200" b="1" i="0" u="none" strike="noStrike" cap="none" baseline="0" dirty="0" smtClean="0">
                <a:solidFill>
                  <a:schemeClr val="dk1"/>
                </a:solidFill>
                <a:latin typeface="Calibri"/>
                <a:ea typeface="Calibri"/>
                <a:cs typeface="Calibri"/>
                <a:sym typeface="Calibri"/>
              </a:rPr>
              <a:t> for the session:</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Calibri"/>
                <a:ea typeface="Calibri"/>
                <a:cs typeface="Calibri"/>
                <a:sym typeface="Calibri"/>
              </a:rPr>
              <a:t>Load </a:t>
            </a:r>
            <a:r>
              <a:rPr lang="en-GB" sz="1200" b="0" i="0" u="none" strike="noStrike" cap="none" baseline="0" dirty="0" err="1" smtClean="0">
                <a:solidFill>
                  <a:schemeClr val="dk1"/>
                </a:solidFill>
                <a:latin typeface="Calibri"/>
                <a:ea typeface="Calibri"/>
                <a:cs typeface="Calibri"/>
                <a:sym typeface="Calibri"/>
              </a:rPr>
              <a:t>Youtube</a:t>
            </a:r>
            <a:r>
              <a:rPr lang="en-GB" sz="1200" b="0" i="0" u="none" strike="noStrike" cap="none" baseline="0" smtClean="0">
                <a:solidFill>
                  <a:schemeClr val="dk1"/>
                </a:solidFill>
                <a:latin typeface="Calibri"/>
                <a:ea typeface="Calibri"/>
                <a:cs typeface="Calibri"/>
                <a:sym typeface="Calibri"/>
              </a:rPr>
              <a:t> </a:t>
            </a:r>
            <a:r>
              <a:rPr lang="en-GB" sz="1200" b="0" i="0" u="none" strike="noStrike" cap="none" baseline="0" smtClean="0">
                <a:solidFill>
                  <a:schemeClr val="dk1"/>
                </a:solidFill>
                <a:latin typeface="Calibri"/>
                <a:ea typeface="Calibri"/>
                <a:cs typeface="Calibri"/>
                <a:sym typeface="Calibri"/>
              </a:rPr>
              <a:t>video </a:t>
            </a:r>
            <a:r>
              <a:rPr lang="en-GB" sz="1200" b="0" i="0" u="none" strike="noStrike" cap="none" baseline="0" dirty="0" smtClean="0">
                <a:solidFill>
                  <a:schemeClr val="dk1"/>
                </a:solidFill>
                <a:latin typeface="Calibri"/>
                <a:ea typeface="Calibri"/>
                <a:cs typeface="Calibri"/>
                <a:sym typeface="Calibri"/>
              </a:rPr>
              <a:t>and check sound: </a:t>
            </a:r>
            <a:r>
              <a:rPr lang="en-GB" sz="1200" b="1" dirty="0" smtClean="0">
                <a:hlinkClick r:id="rId3"/>
              </a:rPr>
              <a:t>https://highlandliteracy.com/words-up-early-level-1-key-messages-training/</a:t>
            </a:r>
            <a:endParaRPr lang="en-GB" sz="1200" b="0" i="0" u="none" strike="noStrike" cap="none" baseline="0"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Arial" panose="020B0604020202020204" pitchFamily="34" charset="0"/>
              <a:buNone/>
            </a:pPr>
            <a:r>
              <a:rPr lang="en-GB" sz="1200" b="1" i="0" u="none" strike="noStrike" cap="none" baseline="0" dirty="0" smtClean="0">
                <a:solidFill>
                  <a:schemeClr val="dk1"/>
                </a:solidFill>
                <a:latin typeface="Calibri"/>
                <a:ea typeface="Calibri"/>
                <a:cs typeface="Calibri"/>
                <a:sym typeface="Calibri"/>
              </a:rPr>
              <a:t>For the training, practitioners will need:</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wrapped piece of fruit (e.g. tangerine) or a wrapped sweet.</a:t>
            </a:r>
          </a:p>
          <a:p>
            <a:pPr marL="171450" marR="0" lvl="0" indent="-171450" algn="l" rtl="0">
              <a:spcBef>
                <a:spcPts val="0"/>
              </a:spcBef>
              <a:spcAft>
                <a:spcPts val="0"/>
              </a:spcAft>
              <a:buFont typeface="Wingdings" panose="05000000000000000000" pitchFamily="2" charset="2"/>
              <a:buChar char="§"/>
            </a:pPr>
            <a:r>
              <a:rPr lang="en-GB" sz="1200" b="0" i="0" u="none" strike="noStrike" cap="none" dirty="0" smtClean="0">
                <a:solidFill>
                  <a:schemeClr val="dk1"/>
                </a:solidFill>
                <a:latin typeface="Calibri"/>
                <a:ea typeface="Calibri"/>
                <a:cs typeface="Calibri"/>
                <a:sym typeface="Calibri"/>
              </a:rPr>
              <a:t>copies</a:t>
            </a:r>
            <a:r>
              <a:rPr lang="en-GB" sz="1200" b="0" i="0" u="none" strike="noStrike" cap="none" baseline="0" dirty="0" smtClean="0">
                <a:solidFill>
                  <a:schemeClr val="dk1"/>
                </a:solidFill>
                <a:latin typeface="Calibri"/>
                <a:ea typeface="Calibri"/>
                <a:cs typeface="Calibri"/>
                <a:sym typeface="Calibri"/>
              </a:rPr>
              <a:t> of the Words Up Early and Primary Key Message Posters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pen/ pencil and paper.</a:t>
            </a:r>
          </a:p>
          <a:p>
            <a:pPr marL="0" marR="0" lvl="0" indent="0" algn="l" rtl="0">
              <a:spcBef>
                <a:spcPts val="0"/>
              </a:spcBef>
              <a:spcAft>
                <a:spcPts val="0"/>
              </a:spcAft>
              <a:buFont typeface="Wingdings" panose="05000000000000000000" pitchFamily="2" charset="2"/>
              <a:buNone/>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Calibri"/>
                <a:ea typeface="Calibri"/>
                <a:cs typeface="Calibri"/>
                <a:sym typeface="Calibri"/>
              </a:rPr>
              <a:t>Slide 2: </a:t>
            </a:r>
            <a:r>
              <a:rPr lang="en-GB" sz="1200" b="1" i="0" u="none" strike="noStrike" cap="none" baseline="0" dirty="0" smtClean="0">
                <a:solidFill>
                  <a:schemeClr val="dk1"/>
                </a:solidFill>
                <a:latin typeface="Calibri"/>
                <a:ea typeface="Calibri"/>
                <a:cs typeface="Calibri"/>
                <a:sym typeface="Calibri"/>
              </a:rPr>
              <a:t>90 minutes</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Calibri"/>
                <a:ea typeface="Calibri"/>
                <a:cs typeface="Calibri"/>
                <a:sym typeface="Calibri"/>
              </a:rPr>
              <a:t>Slide 3-5: </a:t>
            </a:r>
            <a:r>
              <a:rPr lang="en-GB" sz="1200" b="1" i="0" u="none" strike="noStrike" cap="none" baseline="0" dirty="0" smtClean="0">
                <a:solidFill>
                  <a:schemeClr val="dk1"/>
                </a:solidFill>
                <a:latin typeface="Calibri"/>
                <a:ea typeface="Calibri"/>
                <a:cs typeface="Calibri"/>
                <a:sym typeface="Calibri"/>
              </a:rPr>
              <a:t>15 minutes</a:t>
            </a:r>
            <a:r>
              <a:rPr lang="en-GB" sz="1200" b="0" i="0" u="none" strike="noStrike" cap="none" baseline="0" dirty="0">
                <a:solidFill>
                  <a:schemeClr val="dk1"/>
                </a:solidFill>
                <a:latin typeface="Calibri"/>
                <a:ea typeface="Calibri"/>
                <a:cs typeface="Calibri"/>
                <a:sym typeface="Calibri"/>
              </a:rPr>
              <a:t>.</a:t>
            </a:r>
            <a:endParaRPr lang="en-GB" sz="1200" b="1" i="0" u="none" strike="noStrike" cap="none" baseline="0" dirty="0" smtClean="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 this session we are going to explore the Words Up – Early adult/child interaction key messages.”</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training video should be used to support this:</a:t>
            </a:r>
          </a:p>
          <a:p>
            <a:pPr marL="0" marR="0" lvl="0" indent="0" algn="l" defTabSz="914400" rtl="0" eaLnBrk="1" fontAlgn="auto" latinLnBrk="0" hangingPunct="1">
              <a:lnSpc>
                <a:spcPct val="100000"/>
              </a:lnSpc>
              <a:spcBef>
                <a:spcPts val="0"/>
              </a:spcBef>
              <a:spcAft>
                <a:spcPts val="0"/>
              </a:spcAft>
              <a:buClrTx/>
              <a:buSzPts val="1400"/>
              <a:buFontTx/>
              <a:buNone/>
              <a:tabLst/>
              <a:defRPr/>
            </a:pPr>
            <a:r>
              <a:rPr lang="en-GB" sz="1200" b="1" dirty="0" smtClean="0">
                <a:hlinkClick r:id="rId3"/>
              </a:rPr>
              <a:t>https://highlandliteracy.com/words-up-early-level-1-key-messages-training/</a:t>
            </a:r>
            <a:endParaRPr lang="en-GB" sz="1200" b="1" dirty="0" smtClean="0"/>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For the training video practitioners will need:</a:t>
            </a:r>
          </a:p>
          <a:p>
            <a:pPr marL="171450" marR="0" lvl="0" indent="-171450" algn="l" rtl="0">
              <a:spcBef>
                <a:spcPts val="0"/>
              </a:spcBef>
              <a:spcAft>
                <a:spcPts val="0"/>
              </a:spcAft>
              <a:buFont typeface="Wingdings" panose="05000000000000000000" pitchFamily="2" charset="2"/>
              <a:buChar char="§"/>
            </a:pPr>
            <a:r>
              <a:rPr lang="en-GB" sz="1200" b="1" i="0" u="none" strike="noStrike" cap="none" dirty="0" smtClean="0">
                <a:solidFill>
                  <a:schemeClr val="dk1"/>
                </a:solidFill>
                <a:latin typeface="Calibri"/>
                <a:ea typeface="Calibri"/>
                <a:cs typeface="Calibri"/>
                <a:sym typeface="Calibri"/>
              </a:rPr>
              <a:t>copies</a:t>
            </a:r>
            <a:r>
              <a:rPr lang="en-GB" sz="1200" b="1" i="0" u="none" strike="noStrike" cap="none" baseline="0" dirty="0" smtClean="0">
                <a:solidFill>
                  <a:schemeClr val="dk1"/>
                </a:solidFill>
                <a:latin typeface="Calibri"/>
                <a:ea typeface="Calibri"/>
                <a:cs typeface="Calibri"/>
                <a:sym typeface="Calibri"/>
              </a:rPr>
              <a:t> of the Words Up Early and Primary Key Message Posters</a:t>
            </a:r>
          </a:p>
          <a:p>
            <a:pPr marL="171450" marR="0" lvl="0" indent="-171450" algn="l" rtl="0">
              <a:spcBef>
                <a:spcPts val="0"/>
              </a:spcBef>
              <a:spcAft>
                <a:spcPts val="0"/>
              </a:spcAft>
              <a:buFont typeface="Wingdings" panose="05000000000000000000" pitchFamily="2" charset="2"/>
              <a:buChar char="§"/>
            </a:pPr>
            <a:r>
              <a:rPr lang="en-GB" sz="1200" b="1" i="0" u="none" strike="noStrike" cap="none" baseline="0" dirty="0" smtClean="0">
                <a:solidFill>
                  <a:schemeClr val="dk1"/>
                </a:solidFill>
                <a:latin typeface="Calibri"/>
                <a:ea typeface="Calibri"/>
                <a:cs typeface="Calibri"/>
                <a:sym typeface="Calibri"/>
              </a:rPr>
              <a:t>a piece of wrapped fruit (e.g. tangerine) or a wrapped sweet</a:t>
            </a:r>
          </a:p>
          <a:p>
            <a:pPr marL="171450" marR="0" lvl="0" indent="-171450" algn="l" rtl="0">
              <a:spcBef>
                <a:spcPts val="0"/>
              </a:spcBef>
              <a:spcAft>
                <a:spcPts val="0"/>
              </a:spcAft>
              <a:buFont typeface="Wingdings" panose="05000000000000000000" pitchFamily="2" charset="2"/>
              <a:buChar char="§"/>
            </a:pPr>
            <a:r>
              <a:rPr lang="en-GB" sz="1200" b="1" i="0" u="none" strike="noStrike" cap="none" baseline="0" dirty="0" smtClean="0">
                <a:solidFill>
                  <a:schemeClr val="dk1"/>
                </a:solidFill>
                <a:latin typeface="Calibri"/>
                <a:ea typeface="Calibri"/>
                <a:cs typeface="Calibri"/>
                <a:sym typeface="Calibri"/>
              </a:rPr>
              <a:t>a pen/ pencil and paper.</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Facilitator’s to</a:t>
            </a:r>
            <a:r>
              <a:rPr lang="en-GB" sz="1200" b="1" i="0" u="none" strike="noStrike" cap="none" baseline="0" dirty="0" smtClean="0">
                <a:solidFill>
                  <a:schemeClr val="dk1"/>
                </a:solidFill>
                <a:latin typeface="Calibri"/>
                <a:ea typeface="Calibri"/>
                <a:cs typeface="Calibri"/>
                <a:sym typeface="Calibri"/>
              </a:rPr>
              <a:t> operate the video training and facilitate discussions.</a:t>
            </a:r>
          </a:p>
          <a:p>
            <a:pPr marL="0" marR="0" lvl="0" indent="0" algn="l" rtl="0">
              <a:spcBef>
                <a:spcPts val="0"/>
              </a:spcBef>
              <a:spcAft>
                <a:spcPts val="0"/>
              </a:spcAft>
              <a:buNone/>
            </a:pPr>
            <a:endParaRPr lang="en-GB" sz="1200" b="1"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2: 90 minutes</a:t>
            </a: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a:t>
            </a:fld>
            <a:endParaRPr sz="1200" dirty="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sym typeface="Calibri"/>
              </a:rPr>
              <a:t>“The training has</a:t>
            </a:r>
            <a:r>
              <a:rPr lang="en-GB" sz="1200" b="0" i="1" u="none" strike="noStrike" cap="none" baseline="0" dirty="0" smtClean="0">
                <a:solidFill>
                  <a:schemeClr val="dk1"/>
                </a:solidFill>
                <a:latin typeface="Calibri"/>
                <a:sym typeface="Calibri"/>
              </a:rPr>
              <a:t> introduced the Words Up: Early adult/child interaction key messages. As highlighted, across the setting/school, practitioners should identify one key message to initially focus on to embed within their adult/child interactions.”</a:t>
            </a:r>
            <a:endParaRPr lang="en-GB" b="0" dirty="0" smtClean="0"/>
          </a:p>
          <a:p>
            <a:endParaRPr lang="en-GB" dirty="0"/>
          </a:p>
        </p:txBody>
      </p:sp>
      <p:sp>
        <p:nvSpPr>
          <p:cNvPr id="4" name="Slide Number Placeholder 3"/>
          <p:cNvSpPr>
            <a:spLocks noGrp="1"/>
          </p:cNvSpPr>
          <p:nvPr>
            <p:ph type="sldNum" sz="quarter" idx="10"/>
          </p:nvPr>
        </p:nvSpPr>
        <p:spPr/>
        <p:txBody>
          <a:bodyPr/>
          <a:lstStyle/>
          <a:p>
            <a:fld id="{62F90A48-3583-4E24-973E-09B5AEF93876}" type="slidenum">
              <a:rPr lang="en-GB" smtClean="0"/>
              <a:t>3</a:t>
            </a:fld>
            <a:endParaRPr lang="en-GB"/>
          </a:p>
        </p:txBody>
      </p:sp>
    </p:spTree>
    <p:extLst>
      <p:ext uri="{BB962C8B-B14F-4D97-AF65-F5344CB8AC3E}">
        <p14:creationId xmlns:p14="http://schemas.microsoft.com/office/powerpoint/2010/main" val="2750274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Shape 6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21" name="Shape 62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Words Up Early: Monitoring Tool has been put together to support practitioners in embedding the Words Up Early key messages. This can be used by both practitioners and senior managers to support ongoing self-evaluation in embedding the key messages in practice.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first column provides a statement of what the adult/child interaction may look like directly following the training, and the final what the adult/child interaction would look like when it is embedded.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next steps column in the middle supports practitioners between the initial training which we covered today, and embedding the key messages.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Over the year, practitioners can focus on each key message for a block of time as a rolling process, adult/ child interaction key to taking a developmental approach to literacy, language and communication.”</a:t>
            </a:r>
            <a:endParaRPr sz="1200" b="0" i="1" u="none" strike="noStrike" cap="none" dirty="0">
              <a:solidFill>
                <a:schemeClr val="dk1"/>
              </a:solidFill>
              <a:latin typeface="Calibri"/>
              <a:ea typeface="Calibri"/>
              <a:cs typeface="Calibri"/>
              <a:sym typeface="Calibri"/>
            </a:endParaRPr>
          </a:p>
        </p:txBody>
      </p:sp>
      <p:sp>
        <p:nvSpPr>
          <p:cNvPr id="622" name="Shape 6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Shape 6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21" name="Shape 62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Practitioners to discuss:</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How will you we the Words Up Early Monitoring Tool to:</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support ongoing self-evaluation?</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support peer observations and learning visits?</a:t>
            </a:r>
          </a:p>
          <a:p>
            <a:pPr marL="171450" marR="0" lvl="0" indent="-171450" algn="l" rtl="0">
              <a:spcBef>
                <a:spcPts val="0"/>
              </a:spcBef>
              <a:spcAft>
                <a:spcPts val="0"/>
              </a:spcAft>
              <a:buFont typeface="Arial" panose="020B0604020202020204" pitchFamily="34" charset="0"/>
              <a:buChar char="•"/>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Arial" panose="020B0604020202020204" pitchFamily="34" charset="0"/>
              <a:buNone/>
            </a:pPr>
            <a:r>
              <a:rPr lang="en-GB" sz="1200" b="1" i="0" u="none" strike="noStrike" cap="none" baseline="0" dirty="0" smtClean="0">
                <a:solidFill>
                  <a:schemeClr val="dk1"/>
                </a:solidFill>
                <a:latin typeface="Calibri"/>
                <a:ea typeface="Calibri"/>
                <a:cs typeface="Calibri"/>
                <a:sym typeface="Calibri"/>
              </a:rPr>
              <a:t>Slides 3-5: 15 minutes</a:t>
            </a:r>
          </a:p>
        </p:txBody>
      </p:sp>
      <p:sp>
        <p:nvSpPr>
          <p:cNvPr id="622" name="Shape 6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7"/>
        <p:cNvGrpSpPr/>
        <p:nvPr/>
      </p:nvGrpSpPr>
      <p:grpSpPr>
        <a:xfrm>
          <a:off x="0" y="0"/>
          <a:ext cx="0" cy="0"/>
          <a:chOff x="0" y="0"/>
          <a:chExt cx="0" cy="0"/>
        </a:xfrm>
      </p:grpSpPr>
      <p:sp>
        <p:nvSpPr>
          <p:cNvPr id="38" name="Shape 38"/>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Shape 39"/>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 name="Shape 45"/>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Shape 51"/>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highlandliteracy.com/words-up-early-level-1-key-messages-training/" TargetMode="External"/><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26"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8" name="Shape 90"/>
          <p:cNvSpPr txBox="1">
            <a:spLocks/>
          </p:cNvSpPr>
          <p:nvPr/>
        </p:nvSpPr>
        <p:spPr>
          <a:xfrm>
            <a:off x="144016" y="2204864"/>
            <a:ext cx="8817091" cy="30963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lgn="l"/>
            <a:r>
              <a:rPr lang="en-GB" sz="4800" b="1" dirty="0" smtClean="0"/>
              <a:t>Raising Attainment through developing a whole-school approach to quality adult/ child interaction</a:t>
            </a:r>
            <a:br>
              <a:rPr lang="en-GB" sz="4800" b="1" dirty="0" smtClean="0"/>
            </a:br>
            <a:r>
              <a:rPr lang="en-GB" sz="4800" b="1" dirty="0" smtClean="0"/>
              <a:t/>
            </a:r>
            <a:br>
              <a:rPr lang="en-GB" sz="4800" b="1" dirty="0" smtClean="0"/>
            </a:br>
            <a:r>
              <a:rPr lang="en-GB" sz="4800" b="1" dirty="0" smtClean="0"/>
              <a:t>Part 1: Words Up (Early)</a:t>
            </a:r>
            <a:r>
              <a:rPr lang="en-GB" sz="3240" dirty="0" smtClean="0"/>
              <a:t/>
            </a:r>
            <a:br>
              <a:rPr lang="en-GB" sz="3240" dirty="0" smtClean="0"/>
            </a:br>
            <a:r>
              <a:rPr lang="en-GB" sz="3240" dirty="0" smtClean="0"/>
              <a:t/>
            </a:r>
            <a:br>
              <a:rPr lang="en-GB" sz="3240" dirty="0" smtClean="0"/>
            </a:br>
            <a:r>
              <a:rPr lang="en-GB" sz="3959" dirty="0" smtClean="0"/>
              <a:t/>
            </a:r>
            <a:br>
              <a:rPr lang="en-GB" sz="3959" dirty="0" smtClean="0"/>
            </a:br>
            <a:endParaRPr lang="en-GB" sz="216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78" y="332656"/>
            <a:ext cx="1143894" cy="577031"/>
          </a:xfrm>
          <a:prstGeom prst="rect">
            <a:avLst/>
          </a:prstGeom>
        </p:spPr>
      </p:pic>
      <p:pic>
        <p:nvPicPr>
          <p:cNvPr id="8"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98727"/>
            <a:ext cx="1227727" cy="570548"/>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9594" y="1124745"/>
            <a:ext cx="6681324" cy="5436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5"/>
          <p:cNvSpPr>
            <a:spLocks noGrp="1"/>
          </p:cNvSpPr>
          <p:nvPr>
            <p:ph type="title"/>
          </p:nvPr>
        </p:nvSpPr>
        <p:spPr>
          <a:xfrm>
            <a:off x="475456" y="144016"/>
            <a:ext cx="8229600" cy="1143000"/>
          </a:xfrm>
        </p:spPr>
        <p:txBody>
          <a:bodyPr/>
          <a:lstStyle/>
          <a:p>
            <a:r>
              <a:rPr lang="en-GB" sz="3600" b="1" dirty="0" smtClean="0"/>
              <a:t>Words Up Early Key Messages</a:t>
            </a:r>
            <a:endParaRPr lang="en-GB" sz="3600" b="1" dirty="0"/>
          </a:p>
        </p:txBody>
      </p:sp>
      <p:sp>
        <p:nvSpPr>
          <p:cNvPr id="5" name="TextBox 4"/>
          <p:cNvSpPr txBox="1"/>
          <p:nvPr/>
        </p:nvSpPr>
        <p:spPr>
          <a:xfrm>
            <a:off x="251520" y="6237312"/>
            <a:ext cx="8640960" cy="369332"/>
          </a:xfrm>
          <a:prstGeom prst="rect">
            <a:avLst/>
          </a:prstGeom>
          <a:noFill/>
        </p:spPr>
        <p:txBody>
          <a:bodyPr wrap="square" rtlCol="0">
            <a:spAutoFit/>
          </a:bodyPr>
          <a:lstStyle/>
          <a:p>
            <a:pPr algn="ctr"/>
            <a:r>
              <a:rPr lang="en-GB" sz="1800" b="1" dirty="0">
                <a:hlinkClick r:id="rId6"/>
              </a:rPr>
              <a:t>https://highlandliteracy.com/words-up-early-level-1-key-messages-training/</a:t>
            </a:r>
            <a:endParaRPr lang="en-GB" sz="1800" b="1" dirty="0"/>
          </a:p>
        </p:txBody>
      </p:sp>
    </p:spTree>
    <p:extLst>
      <p:ext uri="{BB962C8B-B14F-4D97-AF65-F5344CB8AC3E}">
        <p14:creationId xmlns:p14="http://schemas.microsoft.com/office/powerpoint/2010/main" val="351710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198" y="274638"/>
            <a:ext cx="7190202" cy="1143000"/>
          </a:xfrm>
        </p:spPr>
        <p:txBody>
          <a:bodyPr/>
          <a:lstStyle/>
          <a:p>
            <a:r>
              <a:rPr lang="en-GB" dirty="0" smtClean="0"/>
              <a:t>Words Up Early Key Messages</a:t>
            </a:r>
            <a:endParaRPr lang="en-GB" dirty="0"/>
          </a:p>
        </p:txBody>
      </p:sp>
      <p:grpSp>
        <p:nvGrpSpPr>
          <p:cNvPr id="4" name="Group 3"/>
          <p:cNvGrpSpPr/>
          <p:nvPr/>
        </p:nvGrpSpPr>
        <p:grpSpPr>
          <a:xfrm>
            <a:off x="1907704" y="2015428"/>
            <a:ext cx="5394041" cy="3501804"/>
            <a:chOff x="202407" y="1637754"/>
            <a:chExt cx="7842250" cy="5056188"/>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2407" y="1675854"/>
              <a:ext cx="1698625" cy="2389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2407" y="4239667"/>
              <a:ext cx="1698625" cy="24209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67744" y="1671092"/>
              <a:ext cx="1700213" cy="2459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88382" y="4239667"/>
              <a:ext cx="1687512" cy="2422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28319" y="1637754"/>
              <a:ext cx="1690688" cy="24653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28319" y="4239667"/>
              <a:ext cx="1693863" cy="2405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44444" y="1648867"/>
              <a:ext cx="1700213" cy="247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4444" y="4215854"/>
              <a:ext cx="1690688" cy="2478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3" name="Oval Callout 12"/>
          <p:cNvSpPr/>
          <p:nvPr/>
        </p:nvSpPr>
        <p:spPr>
          <a:xfrm>
            <a:off x="179512" y="1110858"/>
            <a:ext cx="1944216" cy="1440160"/>
          </a:xfrm>
          <a:prstGeom prst="wedgeEllipseCallout">
            <a:avLst>
              <a:gd name="adj1" fmla="val 26911"/>
              <a:gd name="adj2" fmla="val 7115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Play and Talk Together</a:t>
            </a:r>
            <a:endParaRPr lang="en-GB" sz="2000" b="1" dirty="0">
              <a:solidFill>
                <a:schemeClr val="tx1"/>
              </a:solidFill>
            </a:endParaRPr>
          </a:p>
        </p:txBody>
      </p:sp>
      <p:sp>
        <p:nvSpPr>
          <p:cNvPr id="14" name="Oval Callout 13"/>
          <p:cNvSpPr/>
          <p:nvPr/>
        </p:nvSpPr>
        <p:spPr>
          <a:xfrm>
            <a:off x="4938543" y="5703021"/>
            <a:ext cx="1944216" cy="956172"/>
          </a:xfrm>
          <a:prstGeom prst="wedgeEllipseCallout">
            <a:avLst>
              <a:gd name="adj1" fmla="val -40786"/>
              <a:gd name="adj2" fmla="val -7422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Copy and Add</a:t>
            </a:r>
            <a:endParaRPr lang="en-GB" sz="2000" b="1" dirty="0">
              <a:solidFill>
                <a:schemeClr val="tx1"/>
              </a:solidFill>
            </a:endParaRPr>
          </a:p>
        </p:txBody>
      </p:sp>
      <p:sp>
        <p:nvSpPr>
          <p:cNvPr id="15" name="Oval Callout 14"/>
          <p:cNvSpPr/>
          <p:nvPr/>
        </p:nvSpPr>
        <p:spPr>
          <a:xfrm>
            <a:off x="6882759" y="4133050"/>
            <a:ext cx="2225745" cy="1876282"/>
          </a:xfrm>
          <a:prstGeom prst="wedgeEllipseCallout">
            <a:avLst>
              <a:gd name="adj1" fmla="val -43636"/>
              <a:gd name="adj2" fmla="val -5657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Be Careful With Questions</a:t>
            </a:r>
            <a:endParaRPr lang="en-GB" sz="2000" b="1" dirty="0">
              <a:solidFill>
                <a:schemeClr val="tx1"/>
              </a:solidFill>
            </a:endParaRPr>
          </a:p>
        </p:txBody>
      </p:sp>
      <p:sp>
        <p:nvSpPr>
          <p:cNvPr id="16" name="Oval Callout 15"/>
          <p:cNvSpPr/>
          <p:nvPr/>
        </p:nvSpPr>
        <p:spPr>
          <a:xfrm>
            <a:off x="200708" y="3412970"/>
            <a:ext cx="1562980" cy="1440160"/>
          </a:xfrm>
          <a:prstGeom prst="wedgeEllipseCallout">
            <a:avLst>
              <a:gd name="adj1" fmla="val 56163"/>
              <a:gd name="adj2" fmla="val 6057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Quiet Time To Talk</a:t>
            </a:r>
            <a:endParaRPr lang="en-GB" sz="2000" b="1" dirty="0">
              <a:solidFill>
                <a:schemeClr val="tx1"/>
              </a:solidFill>
            </a:endParaRPr>
          </a:p>
        </p:txBody>
      </p:sp>
      <p:sp>
        <p:nvSpPr>
          <p:cNvPr id="17" name="Oval Callout 16"/>
          <p:cNvSpPr/>
          <p:nvPr/>
        </p:nvSpPr>
        <p:spPr>
          <a:xfrm>
            <a:off x="7452320" y="1809934"/>
            <a:ext cx="1440160" cy="1080120"/>
          </a:xfrm>
          <a:prstGeom prst="wedgeEllipseCallout">
            <a:avLst>
              <a:gd name="adj1" fmla="val -56107"/>
              <a:gd name="adj2" fmla="val 7212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Face to Face</a:t>
            </a:r>
            <a:endParaRPr lang="en-GB" sz="2000" b="1" dirty="0">
              <a:solidFill>
                <a:schemeClr val="tx1"/>
              </a:solidFill>
            </a:endParaRPr>
          </a:p>
        </p:txBody>
      </p:sp>
      <p:sp>
        <p:nvSpPr>
          <p:cNvPr id="18" name="Oval Callout 17"/>
          <p:cNvSpPr/>
          <p:nvPr/>
        </p:nvSpPr>
        <p:spPr>
          <a:xfrm>
            <a:off x="1663784" y="5581453"/>
            <a:ext cx="1656184" cy="1028180"/>
          </a:xfrm>
          <a:prstGeom prst="wedgeEllipseCallout">
            <a:avLst>
              <a:gd name="adj1" fmla="val 71611"/>
              <a:gd name="adj2" fmla="val -4833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Pause and Wait</a:t>
            </a:r>
            <a:endParaRPr lang="en-GB" sz="2000" b="1" dirty="0">
              <a:solidFill>
                <a:schemeClr val="tx1"/>
              </a:solidFill>
            </a:endParaRPr>
          </a:p>
        </p:txBody>
      </p:sp>
    </p:spTree>
    <p:extLst>
      <p:ext uri="{BB962C8B-B14F-4D97-AF65-F5344CB8AC3E}">
        <p14:creationId xmlns:p14="http://schemas.microsoft.com/office/powerpoint/2010/main" val="2884777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0" y="6014805"/>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2414" y="404664"/>
            <a:ext cx="8570066" cy="707886"/>
          </a:xfrm>
          <a:prstGeom prst="rect">
            <a:avLst/>
          </a:prstGeom>
          <a:noFill/>
        </p:spPr>
        <p:txBody>
          <a:bodyPr wrap="square" rtlCol="0">
            <a:spAutoFit/>
          </a:bodyPr>
          <a:lstStyle/>
          <a:p>
            <a:pPr algn="ctr"/>
            <a:r>
              <a:rPr lang="en-GB" sz="4000" b="1" dirty="0" smtClean="0"/>
              <a:t>Words Up Early: Monitoring Tool</a:t>
            </a:r>
            <a:endParaRPr lang="en-GB" sz="4000" b="1"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5332" y="1112550"/>
            <a:ext cx="6269847" cy="46207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2705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0" y="6014805"/>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106314" y="1075092"/>
            <a:ext cx="4608512" cy="132343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4000" b="1" dirty="0" smtClean="0"/>
              <a:t>Words Up Early: Monitoring Tool</a:t>
            </a:r>
            <a:endParaRPr lang="en-GB" sz="4000" b="1"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9552" y="476672"/>
            <a:ext cx="3419774" cy="252028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33030" y="3212976"/>
            <a:ext cx="8559450" cy="2677656"/>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800" b="1" dirty="0" smtClean="0"/>
              <a:t>Discuss:</a:t>
            </a:r>
          </a:p>
          <a:p>
            <a:endParaRPr lang="en-GB" sz="2800" b="1" dirty="0"/>
          </a:p>
          <a:p>
            <a:r>
              <a:rPr lang="en-GB" sz="2800" b="1" dirty="0" smtClean="0"/>
              <a:t>How will we use the Words Up Early Monitoring Tool to:</a:t>
            </a:r>
          </a:p>
          <a:p>
            <a:pPr marL="285750" indent="-285750">
              <a:buFont typeface="Wingdings" panose="05000000000000000000" pitchFamily="2" charset="2"/>
              <a:buChar char="§"/>
            </a:pPr>
            <a:r>
              <a:rPr lang="en-GB" sz="2800" b="1" dirty="0" smtClean="0"/>
              <a:t>support ongoing self-evaluation?</a:t>
            </a:r>
          </a:p>
          <a:p>
            <a:pPr marL="285750" indent="-285750">
              <a:buFont typeface="Wingdings" panose="05000000000000000000" pitchFamily="2" charset="2"/>
              <a:buChar char="§"/>
            </a:pPr>
            <a:r>
              <a:rPr lang="en-GB" sz="2800" b="1" dirty="0" smtClean="0"/>
              <a:t>support peer observations and learning visits?</a:t>
            </a:r>
            <a:endParaRPr lang="en-GB" sz="28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1283</TotalTime>
  <Words>475</Words>
  <Application>Microsoft Office PowerPoint</Application>
  <PresentationFormat>On-screen Show (4:3)</PresentationFormat>
  <Paragraphs>67</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Words Up Early Key Messages</vt:lpstr>
      <vt:lpstr>Words Up Early Key Messages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James Cook QIO, Raising Attainment in Literacy: Northern Alliance  James McTaggart Early Years Educational Psychologist  Jennifer Pickering Occupational Therapist  Rebecca Castelo Speech and Language Therapist  Sharon Smith Speech and Language Therapist</dc:title>
  <dc:creator>James Cook</dc:creator>
  <cp:lastModifiedBy>CookJ</cp:lastModifiedBy>
  <cp:revision>88</cp:revision>
  <dcterms:modified xsi:type="dcterms:W3CDTF">2019-07-16T13:32:32Z</dcterms:modified>
</cp:coreProperties>
</file>